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8"/>
  </p:notesMasterIdLst>
  <p:sldIdLst>
    <p:sldId id="859" r:id="rId2"/>
    <p:sldId id="1143" r:id="rId3"/>
    <p:sldId id="1139" r:id="rId4"/>
    <p:sldId id="1158" r:id="rId5"/>
    <p:sldId id="1159" r:id="rId6"/>
    <p:sldId id="1140" r:id="rId7"/>
    <p:sldId id="1141" r:id="rId8"/>
    <p:sldId id="1155" r:id="rId9"/>
    <p:sldId id="1160" r:id="rId10"/>
    <p:sldId id="1156" r:id="rId11"/>
    <p:sldId id="1161" r:id="rId12"/>
    <p:sldId id="1142" r:id="rId13"/>
    <p:sldId id="1145" r:id="rId14"/>
    <p:sldId id="1146" r:id="rId15"/>
    <p:sldId id="1162" r:id="rId16"/>
    <p:sldId id="1152" r:id="rId17"/>
    <p:sldId id="1163" r:id="rId18"/>
    <p:sldId id="1147" r:id="rId19"/>
    <p:sldId id="1149" r:id="rId20"/>
    <p:sldId id="1164" r:id="rId21"/>
    <p:sldId id="1165" r:id="rId22"/>
    <p:sldId id="1151" r:id="rId23"/>
    <p:sldId id="1150" r:id="rId24"/>
    <p:sldId id="1166" r:id="rId25"/>
    <p:sldId id="1167" r:id="rId26"/>
    <p:sldId id="1157" r:id="rId2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E3F2E7"/>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80" d="100"/>
          <a:sy n="80" d="100"/>
        </p:scale>
        <p:origin x="894" y="9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2025/10/11</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328443542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2" name="文本框 1">
            <a:extLst>
              <a:ext uri="{FF2B5EF4-FFF2-40B4-BE49-F238E27FC236}">
                <a16:creationId xmlns:a16="http://schemas.microsoft.com/office/drawing/2014/main" id="{219857E9-DB34-5941-E21D-6094E576DAD9}"/>
              </a:ext>
            </a:extLst>
          </p:cNvPr>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a:t>
            </a:r>
            <a:r>
              <a:rPr lang="zh-CN" altLang="en-US" sz="2000">
                <a:solidFill>
                  <a:prstClr val="black"/>
                </a:solidFill>
                <a:latin typeface="楷体" panose="02010609060101010101" pitchFamily="49" charset="-122"/>
                <a:ea typeface="楷体" panose="02010609060101010101" pitchFamily="49" charset="-122"/>
              </a:rPr>
              <a:t>训练 </a:t>
            </a:r>
            <a:r>
              <a:rPr lang="zh-CN" altLang="en-US" sz="2000" smtClean="0">
                <a:solidFill>
                  <a:prstClr val="black"/>
                </a:solidFill>
                <a:latin typeface="楷体" panose="02010609060101010101" pitchFamily="49" charset="-122"/>
                <a:ea typeface="楷体" panose="02010609060101010101" pitchFamily="49" charset="-122"/>
              </a:rPr>
              <a:t>高中历史 必修 中外历史纲要 下</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2025/10/11</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90691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0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第六单元  世界殖民体系</a:t>
            </a:r>
            <a:r>
              <a:rPr lang="zh-CN" altLang="en-US" sz="40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与亚非拉</a:t>
            </a:r>
            <a:r>
              <a:rPr lang="zh-CN" altLang="en-US" sz="40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民族独立运动</a:t>
            </a:r>
          </a:p>
        </p:txBody>
      </p:sp>
      <p:sp>
        <p:nvSpPr>
          <p:cNvPr id="7" name="文本框 6"/>
          <p:cNvSpPr txBox="1"/>
          <p:nvPr/>
        </p:nvSpPr>
        <p:spPr>
          <a:xfrm>
            <a:off x="334327" y="3115491"/>
            <a:ext cx="11523345" cy="906530"/>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000" b="0" dirty="0">
                <a:solidFill>
                  <a:srgbClr val="000000"/>
                </a:solidFill>
                <a:latin typeface="+mj-lt"/>
                <a:ea typeface="微软雅黑" panose="020B0503020204020204" pitchFamily="34" charset="-122"/>
                <a:cs typeface="微软雅黑" panose="020B0503020204020204" pitchFamily="34" charset="-122"/>
              </a:rPr>
              <a:t>13</a:t>
            </a:r>
            <a:r>
              <a:rPr lang="zh-CN" altLang="en-US" sz="40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课  亚非拉</a:t>
            </a:r>
            <a:r>
              <a:rPr lang="zh-CN" altLang="en-US" sz="4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民族独立运动</a:t>
            </a:r>
            <a:endParaRPr lang="zh-CN" altLang="en-US" sz="4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非洲</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的抗争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主要斗争形式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：武装斗争。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概况</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0847;FounderCES"/>
          <p:cNvPicPr/>
          <p:nvPr/>
        </p:nvPicPr>
        <p:blipFill>
          <a:blip r:embed="rId2"/>
          <a:stretch>
            <a:fillRect/>
          </a:stretch>
        </p:blipFill>
        <p:spPr>
          <a:xfrm>
            <a:off x="478582" y="889580"/>
            <a:ext cx="1354455" cy="359410"/>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841947968"/>
              </p:ext>
            </p:extLst>
          </p:nvPr>
        </p:nvGraphicFramePr>
        <p:xfrm>
          <a:off x="406574" y="2561634"/>
          <a:ext cx="11377264" cy="3291840"/>
        </p:xfrm>
        <a:graphic>
          <a:graphicData uri="http://schemas.openxmlformats.org/drawingml/2006/table">
            <a:tbl>
              <a:tblPr firstRow="1" firstCol="1" bandRow="1"/>
              <a:tblGrid>
                <a:gridCol w="830541">
                  <a:extLst>
                    <a:ext uri="{9D8B030D-6E8A-4147-A177-3AD203B41FA5}">
                      <a16:colId xmlns:a16="http://schemas.microsoft.com/office/drawing/2014/main" val="300524777"/>
                    </a:ext>
                  </a:extLst>
                </a:gridCol>
                <a:gridCol w="5304080">
                  <a:extLst>
                    <a:ext uri="{9D8B030D-6E8A-4147-A177-3AD203B41FA5}">
                      <a16:colId xmlns:a16="http://schemas.microsoft.com/office/drawing/2014/main" val="537831038"/>
                    </a:ext>
                  </a:extLst>
                </a:gridCol>
                <a:gridCol w="5242643">
                  <a:extLst>
                    <a:ext uri="{9D8B030D-6E8A-4147-A177-3AD203B41FA5}">
                      <a16:colId xmlns:a16="http://schemas.microsoft.com/office/drawing/2014/main" val="2220514442"/>
                    </a:ext>
                  </a:extLst>
                </a:gridCol>
              </a:tblGrid>
              <a:tr h="502885">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国家</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斗争情况</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结果</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063083204"/>
                  </a:ext>
                </a:extLst>
              </a:tr>
              <a:tr h="1508654">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埃及</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成立祖国党</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提出</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埃及是埃及人的埃及</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的口号</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1882</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阿拉比领导抗英斗争</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176" marR="3317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阿拉比失败被俘</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英国占领埃及</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176" marR="3317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83664514"/>
                  </a:ext>
                </a:extLst>
              </a:tr>
              <a:tr h="1005769">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苏丹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1881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爆发马赫迪起义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176" marR="3317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沉重打击了英国侵略者</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但最终失败</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英国控制了苏丹</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176" marR="3317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09106621"/>
                  </a:ext>
                </a:extLst>
              </a:tr>
            </a:tbl>
          </a:graphicData>
        </a:graphic>
      </p:graphicFrame>
    </p:spTree>
    <p:extLst>
      <p:ext uri="{BB962C8B-B14F-4D97-AF65-F5344CB8AC3E}">
        <p14:creationId xmlns:p14="http://schemas.microsoft.com/office/powerpoint/2010/main" val="38298648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2584349905"/>
              </p:ext>
            </p:extLst>
          </p:nvPr>
        </p:nvGraphicFramePr>
        <p:xfrm>
          <a:off x="406574" y="1916832"/>
          <a:ext cx="11377264" cy="2194560"/>
        </p:xfrm>
        <a:graphic>
          <a:graphicData uri="http://schemas.openxmlformats.org/drawingml/2006/table">
            <a:tbl>
              <a:tblPr firstRow="1" firstCol="1" bandRow="1"/>
              <a:tblGrid>
                <a:gridCol w="830541">
                  <a:extLst>
                    <a:ext uri="{9D8B030D-6E8A-4147-A177-3AD203B41FA5}">
                      <a16:colId xmlns:a16="http://schemas.microsoft.com/office/drawing/2014/main" val="300524777"/>
                    </a:ext>
                  </a:extLst>
                </a:gridCol>
                <a:gridCol w="5304080">
                  <a:extLst>
                    <a:ext uri="{9D8B030D-6E8A-4147-A177-3AD203B41FA5}">
                      <a16:colId xmlns:a16="http://schemas.microsoft.com/office/drawing/2014/main" val="537831038"/>
                    </a:ext>
                  </a:extLst>
                </a:gridCol>
                <a:gridCol w="5242643">
                  <a:extLst>
                    <a:ext uri="{9D8B030D-6E8A-4147-A177-3AD203B41FA5}">
                      <a16:colId xmlns:a16="http://schemas.microsoft.com/office/drawing/2014/main" val="2220514442"/>
                    </a:ext>
                  </a:extLst>
                </a:gridCol>
              </a:tblGrid>
              <a:tr h="502885">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国家</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斗争情况</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结果</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063083204"/>
                  </a:ext>
                </a:extLst>
              </a:tr>
              <a:tr h="1508654">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埃塞俄</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比亚</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1894</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意大利发动对埃塞俄比亚的侵略战争</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埃塞俄比亚皇帝孟尼利克二世领导抵抗斗争</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176" marR="3317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1896</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年打败侵埃意军</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埃塞俄比亚保持了自己的独立</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176" marR="3317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2912165"/>
                  </a:ext>
                </a:extLst>
              </a:tr>
            </a:tbl>
          </a:graphicData>
        </a:graphic>
      </p:graphicFrame>
    </p:spTree>
    <p:extLst>
      <p:ext uri="{BB962C8B-B14F-4D97-AF65-F5344CB8AC3E}">
        <p14:creationId xmlns:p14="http://schemas.microsoft.com/office/powerpoint/2010/main" val="33962163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a:solidFill>
            <a:srgbClr val="E3F2E7"/>
          </a:solidFill>
        </p:spPr>
        <p:txBody>
          <a:bodyPr/>
          <a:lstStyle/>
          <a:p>
            <a:pPr algn="ct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非洲民族解放运动兴起的特点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从范围上看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反殖民侵略斗争不再带有局部性质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几乎遍及整个非洲大陆。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从领导阶级和形式上看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民族解放运动中出现了新的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阶级力量和新的斗争形式。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从数量上看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由酋长、国王或农民领袖领导的抵抗运动仍是这一时期民族解放运动的主要形式。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从类型上看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在所有类型的反帝斗争普遍失败后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旧式的农民反帝斗争退出了历史舞台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新形式的民族解放运动逐渐取代了旧式的暴动或起义。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拓展延伸.eps" descr="id:2147490066;FounderCES"/>
          <p:cNvPicPr/>
          <p:nvPr/>
        </p:nvPicPr>
        <p:blipFill>
          <a:blip r:embed="rId2"/>
          <a:stretch>
            <a:fillRect/>
          </a:stretch>
        </p:blipFill>
        <p:spPr>
          <a:xfrm>
            <a:off x="390874" y="889580"/>
            <a:ext cx="1815465" cy="359410"/>
          </a:xfrm>
          <a:prstGeom prst="rect">
            <a:avLst/>
          </a:prstGeom>
        </p:spPr>
      </p:pic>
      <p:sp>
        <p:nvSpPr>
          <p:cNvPr id="5" name="内容占位符 1"/>
          <p:cNvSpPr txBox="1">
            <a:spLocks/>
          </p:cNvSpPr>
          <p:nvPr/>
        </p:nvSpPr>
        <p:spPr bwMode="auto">
          <a:xfrm>
            <a:off x="360854" y="522920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55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亚非拉民族独立运动的意义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：打击了帝国主义的侵略势力，削弱了本国的封建势力，推动了民族独立和世界历史的发展。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002486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3900235"/>
          </a:xfrm>
        </p:spPr>
        <p:txBody>
          <a:bodyPr/>
          <a:lstStyle/>
          <a:p>
            <a:pPr>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亚非拉</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民族独立运动的特点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拉丁美洲民族独立运动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）革命范围广，时间长，成果丰硕。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）革命任务具有反封建和反殖民压迫双重性质，争取民族独立是首要任务。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）独立运动的领导者是土生白人地主集团中的先进分子，并不是本地的资产阶级。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）独立运动的结果具有特殊性。经济上，封建大地产制不仅没有被根本触动，而且还得到进一步发展；政治上，考迪罗主义盛行。</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重难疑点破.eps" descr="id:2147490073;FounderCES"/>
          <p:cNvPicPr/>
          <p:nvPr/>
        </p:nvPicPr>
        <p:blipFill>
          <a:blip r:embed="rId2"/>
          <a:stretch>
            <a:fillRect/>
          </a:stretch>
        </p:blipFill>
        <p:spPr>
          <a:xfrm>
            <a:off x="1965801" y="764704"/>
            <a:ext cx="8258810" cy="647700"/>
          </a:xfrm>
          <a:prstGeom prst="rect">
            <a:avLst/>
          </a:prstGeom>
        </p:spPr>
      </p:pic>
      <p:pic>
        <p:nvPicPr>
          <p:cNvPr id="5" name="疑难点a1.eps" descr="id:2147490080;FounderCES"/>
          <p:cNvPicPr/>
          <p:nvPr/>
        </p:nvPicPr>
        <p:blipFill>
          <a:blip r:embed="rId3"/>
          <a:stretch>
            <a:fillRect/>
          </a:stretch>
        </p:blipFill>
        <p:spPr>
          <a:xfrm>
            <a:off x="496471" y="1628800"/>
            <a:ext cx="1278255" cy="359410"/>
          </a:xfrm>
          <a:prstGeom prst="rect">
            <a:avLst/>
          </a:prstGeom>
        </p:spPr>
      </p:pic>
    </p:spTree>
    <p:extLst>
      <p:ext uri="{BB962C8B-B14F-4D97-AF65-F5344CB8AC3E}">
        <p14:creationId xmlns:p14="http://schemas.microsoft.com/office/powerpoint/2010/main" val="29433777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50915"/>
            <a:ext cx="11485848" cy="3346237"/>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亚洲独立运动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）新兴的资产阶级掌握了革命领导权，成立了资产阶级政党，提出了革命纲领。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）资产阶级政治运动开始在不同程度上与工农运动结合起来。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）各国的工农运动从自发斗争逐步转向自觉斗争，尤其是亚洲的工人阶级表现了革命的彻底性。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）亚洲各国革命者在斗争中相互支持、彼此激励，并开始进行联合尝试</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358479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50915"/>
            <a:ext cx="11485848" cy="3346237"/>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非洲独立运动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）武装斗争是非洲人民反抗殖民主义的主要斗争形式。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）有组织、大规模、持久的武装反抗，甚至发展成为全国性的卫国战争。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）领导力量多样，有宗教领袖、国王、知识分子等。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）城市反帝运动兴起，如埃及开罗罢工斗争。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）结局有成功也有失败。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421838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安徽五校联考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）《祖国进行曲》是阿根廷国歌，歌词强调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自由！奴隶的枷锁被打破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，号召人民反击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卑鄙傲慢的侵略者</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。作为拉丁美洲首支国歌，其创作背景与阿根廷独立战争紧密相关，并鼓舞了拉美各国的解放斗争。从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世纪全球民族解放运动的历史视角看，拉美独立斗争体现（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民族国家独立的认同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现代国家政治架构的确立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封建制度的迅速解体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资本主义经济体系的建立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90095;FounderCES"/>
          <p:cNvPicPr/>
          <p:nvPr/>
        </p:nvPicPr>
        <p:blipFill>
          <a:blip r:embed="rId2"/>
          <a:stretch>
            <a:fillRect/>
          </a:stretch>
        </p:blipFill>
        <p:spPr>
          <a:xfrm>
            <a:off x="478582" y="889580"/>
            <a:ext cx="1116965" cy="359410"/>
          </a:xfrm>
          <a:prstGeom prst="rect">
            <a:avLst/>
          </a:prstGeom>
        </p:spPr>
      </p:pic>
      <p:pic>
        <p:nvPicPr>
          <p:cNvPr id="5" name="24答案.eps" descr="id:2147490102;FounderCES"/>
          <p:cNvPicPr/>
          <p:nvPr/>
        </p:nvPicPr>
        <p:blipFill>
          <a:blip r:embed="rId3"/>
          <a:stretch>
            <a:fillRect/>
          </a:stretch>
        </p:blipFill>
        <p:spPr>
          <a:xfrm>
            <a:off x="478582" y="5373593"/>
            <a:ext cx="807720" cy="287655"/>
          </a:xfrm>
          <a:prstGeom prst="rect">
            <a:avLst/>
          </a:prstGeom>
        </p:spPr>
      </p:pic>
      <p:sp>
        <p:nvSpPr>
          <p:cNvPr id="8" name="矩形 7"/>
          <p:cNvSpPr/>
          <p:nvPr/>
        </p:nvSpPr>
        <p:spPr>
          <a:xfrm>
            <a:off x="1391805" y="5320113"/>
            <a:ext cx="407484" cy="461665"/>
          </a:xfrm>
          <a:prstGeom prst="rect">
            <a:avLst/>
          </a:prstGeom>
        </p:spPr>
        <p:txBody>
          <a:bodyPr wrap="none">
            <a:spAutoFit/>
          </a:bodyPr>
          <a:lstStyle/>
          <a:p>
            <a:r>
              <a:rPr lang="en-US" altLang="zh-CN" sz="2400" dirty="0">
                <a:solidFill>
                  <a:srgbClr val="000000"/>
                </a:solidFill>
              </a:rPr>
              <a:t>A</a:t>
            </a:r>
            <a:endParaRPr lang="zh-CN" altLang="en-US" dirty="0"/>
          </a:p>
        </p:txBody>
      </p:sp>
    </p:spTree>
    <p:extLst>
      <p:ext uri="{BB962C8B-B14F-4D97-AF65-F5344CB8AC3E}">
        <p14:creationId xmlns:p14="http://schemas.microsoft.com/office/powerpoint/2010/main" val="4248496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40756"/>
            <a:ext cx="11485848" cy="2308324"/>
          </a:xfrm>
        </p:spPr>
        <p:txBody>
          <a:bodyPr/>
          <a:lstStyle/>
          <a:p>
            <a:pPr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材料并结合所学知识可知，《祖国进行曲》的创作正值独立战争高潮，其核心价值在于凝聚反殖民的民族意识，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正确；拉美独立运动虽受启蒙思想启发，试图建立现代国家，但受限于殖民地遗留的封建结构、经济依附性及精英阶层保守性，未能实现，排除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0109;FounderCES"/>
          <p:cNvPicPr/>
          <p:nvPr/>
        </p:nvPicPr>
        <p:blipFill>
          <a:blip r:embed="rId2"/>
          <a:stretch>
            <a:fillRect/>
          </a:stretch>
        </p:blipFill>
        <p:spPr>
          <a:xfrm>
            <a:off x="478582" y="2039645"/>
            <a:ext cx="807720" cy="287655"/>
          </a:xfrm>
          <a:prstGeom prst="rect">
            <a:avLst/>
          </a:prstGeom>
        </p:spPr>
      </p:pic>
    </p:spTree>
    <p:extLst>
      <p:ext uri="{BB962C8B-B14F-4D97-AF65-F5344CB8AC3E}">
        <p14:creationId xmlns:p14="http://schemas.microsoft.com/office/powerpoint/2010/main" val="30325729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宋体" panose="02010600030101010101" pitchFamily="2" charset="-122"/>
                <a:cs typeface="Times New Roman" panose="02020603050405020304" pitchFamily="18" charset="0"/>
              </a:rPr>
              <a:t>                   19</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世纪末</a:t>
            </a:r>
            <a:r>
              <a:rPr lang="en-US" altLang="zh-CN" b="1" dirty="0">
                <a:solidFill>
                  <a:srgbClr val="1EB26A"/>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世纪初亚非拉民族独立运动的意义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亚非拉民族独立运动中，涌现出了一批为争取民族独立而浴血奋战的民族英雄，他们身上体现的爱国主义精神成为推动亚非拉民族实现独立的强大精神动力。亚非拉民族独立运动中体现的革命精神和爱国精神是人类宝贵的遗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提供了丰富的经验教训，预示了资产阶级民主革命时代的到来。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沉重打击了帝国主义和封建主义，为殖民地和半殖民地民族资本主义经济的进一步发展和资本主义制度的确立创造了条件，为这些地区获得最终独立奠定了基础。</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疑难点a2.eps" descr="id:2147490116;FounderCES"/>
          <p:cNvPicPr/>
          <p:nvPr/>
        </p:nvPicPr>
        <p:blipFill>
          <a:blip r:embed="rId2"/>
          <a:stretch>
            <a:fillRect/>
          </a:stretch>
        </p:blipFill>
        <p:spPr>
          <a:xfrm>
            <a:off x="478582" y="889580"/>
            <a:ext cx="1278255" cy="359410"/>
          </a:xfrm>
          <a:prstGeom prst="rect">
            <a:avLst/>
          </a:prstGeom>
        </p:spPr>
      </p:pic>
    </p:spTree>
    <p:extLst>
      <p:ext uri="{BB962C8B-B14F-4D97-AF65-F5344CB8AC3E}">
        <p14:creationId xmlns:p14="http://schemas.microsoft.com/office/powerpoint/2010/main" val="14664325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latinLnBrk="1">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世纪中期的中国太平天国起义、印度民族大起义，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世纪后期的中国义和团运动、朝鲜甲午农民战争等，都以其浩大声势震撼了亚洲。但在列宁看来，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世纪初的古老亚洲才开始觉醒。列宁所说的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亚洲的觉醒</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是指当时亚洲</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atinLnBrk="1">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受十月革命的影响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atinLnBrk="1">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无产阶级开始登上政治舞台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atinLnBrk="1">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民族民主意识的增强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atinLnBrk="1">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为实现民族独立而联合斗争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90123;FounderCES"/>
          <p:cNvPicPr/>
          <p:nvPr/>
        </p:nvPicPr>
        <p:blipFill>
          <a:blip r:embed="rId2"/>
          <a:stretch>
            <a:fillRect/>
          </a:stretch>
        </p:blipFill>
        <p:spPr>
          <a:xfrm>
            <a:off x="478582" y="889580"/>
            <a:ext cx="1116965" cy="359410"/>
          </a:xfrm>
          <a:prstGeom prst="rect">
            <a:avLst/>
          </a:prstGeom>
        </p:spPr>
      </p:pic>
      <p:pic>
        <p:nvPicPr>
          <p:cNvPr id="4" name="24答案.eps" descr="id:2147490102;FounderCES"/>
          <p:cNvPicPr/>
          <p:nvPr/>
        </p:nvPicPr>
        <p:blipFill>
          <a:blip r:embed="rId3"/>
          <a:stretch>
            <a:fillRect/>
          </a:stretch>
        </p:blipFill>
        <p:spPr>
          <a:xfrm>
            <a:off x="478582" y="4832884"/>
            <a:ext cx="807720" cy="287655"/>
          </a:xfrm>
          <a:prstGeom prst="rect">
            <a:avLst/>
          </a:prstGeom>
        </p:spPr>
      </p:pic>
      <p:sp>
        <p:nvSpPr>
          <p:cNvPr id="7" name="矩形 6"/>
          <p:cNvSpPr/>
          <p:nvPr/>
        </p:nvSpPr>
        <p:spPr>
          <a:xfrm>
            <a:off x="1391805" y="4785120"/>
            <a:ext cx="407484" cy="461665"/>
          </a:xfrm>
          <a:prstGeom prst="rect">
            <a:avLst/>
          </a:prstGeom>
        </p:spPr>
        <p:txBody>
          <a:bodyPr wrap="none">
            <a:spAutoFit/>
          </a:bodyPr>
          <a:lstStyle/>
          <a:p>
            <a:r>
              <a:rPr lang="en-US" altLang="zh-CN" sz="2400" dirty="0">
                <a:solidFill>
                  <a:srgbClr val="000000"/>
                </a:solidFill>
              </a:rPr>
              <a:t>C</a:t>
            </a:r>
            <a:endParaRPr lang="zh-CN" altLang="en-US" dirty="0"/>
          </a:p>
        </p:txBody>
      </p:sp>
    </p:spTree>
    <p:extLst>
      <p:ext uri="{BB962C8B-B14F-4D97-AF65-F5344CB8AC3E}">
        <p14:creationId xmlns:p14="http://schemas.microsoft.com/office/powerpoint/2010/main" val="1430634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426706"/>
            <a:ext cx="11485848" cy="5170646"/>
          </a:xfrm>
        </p:spPr>
        <p:txBody>
          <a:bodyPr/>
          <a:lstStyle/>
          <a:p>
            <a:pPr hangingPunct="0">
              <a:spcAft>
                <a:spcPts val="0"/>
              </a:spcAft>
              <a:tabLst>
                <a:tab pos="630555" algn="l"/>
              </a:tabLst>
            </a:pPr>
            <a:r>
              <a:rPr lang="en-US" altLang="zh-CN" sz="2200"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200"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拉丁美洲</a:t>
            </a:r>
            <a:r>
              <a:rPr lang="zh-CN" altLang="zh-CN" sz="2200"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的民族独立运动</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拉美独立运动</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）背景</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政治：欧洲殖民者长期的政治压迫和经济剥削。</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经济：</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世纪末</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世纪初，拉丁美洲的经济有了一定发展。</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思想：</a:t>
            </a:r>
            <a:r>
              <a:rPr lang="zh-CN" altLang="zh-CN" sz="2200"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启蒙</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思想的传播使殖民地人民的民族民主意识日益增长。</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国际环境</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法国大革命动摇了法国在拉丁美洲的殖民统治，也严重削弱了西班牙和葡萄牙对拉丁美洲殖民地的控制。</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sz="2200" b="1" dirty="0">
                <a:solidFill>
                  <a:srgbClr val="000000"/>
                </a:solidFill>
                <a:latin typeface="Times New Roman" panose="02020603050405020304" pitchFamily="18" charset="0"/>
                <a:ea typeface="宋体" panose="02010600030101010101" pitchFamily="2" charset="-122"/>
              </a:rPr>
              <a:t>B</a:t>
            </a:r>
            <a:r>
              <a:rPr lang="en-US" altLang="zh-CN" sz="2200" b="1" dirty="0">
                <a:solidFill>
                  <a:srgbClr val="000000"/>
                </a:solidFill>
                <a:latin typeface="宋体" panose="02010600030101010101" pitchFamily="2" charset="-122"/>
                <a:cs typeface="Times New Roman" panose="02020603050405020304" pitchFamily="18" charset="0"/>
              </a:rPr>
              <a:t>.</a:t>
            </a:r>
            <a:r>
              <a:rPr lang="zh-CN" altLang="zh-CN" sz="2200"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美国</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的独立更是大大鼓舞了拉丁美洲人民</a:t>
            </a: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1.eps" descr="id:2147490030;FounderCES"/>
          <p:cNvPicPr/>
          <p:nvPr/>
        </p:nvPicPr>
        <p:blipFill>
          <a:blip r:embed="rId2"/>
          <a:stretch>
            <a:fillRect/>
          </a:stretch>
        </p:blipFill>
        <p:spPr>
          <a:xfrm>
            <a:off x="478582" y="1545547"/>
            <a:ext cx="1302385" cy="359410"/>
          </a:xfrm>
          <a:prstGeom prst="rect">
            <a:avLst/>
          </a:prstGeom>
        </p:spPr>
      </p:pic>
      <p:pic>
        <p:nvPicPr>
          <p:cNvPr id="6" name="24核心知识过.eps" descr="id:2147490023;FounderCES"/>
          <p:cNvPicPr/>
          <p:nvPr/>
        </p:nvPicPr>
        <p:blipFill>
          <a:blip r:embed="rId3"/>
          <a:stretch>
            <a:fillRect/>
          </a:stretch>
        </p:blipFill>
        <p:spPr>
          <a:xfrm>
            <a:off x="1765220" y="746120"/>
            <a:ext cx="8258810" cy="647700"/>
          </a:xfrm>
          <a:prstGeom prst="rect">
            <a:avLst/>
          </a:prstGeom>
        </p:spPr>
      </p:pic>
    </p:spTree>
    <p:extLst>
      <p:ext uri="{BB962C8B-B14F-4D97-AF65-F5344CB8AC3E}">
        <p14:creationId xmlns:p14="http://schemas.microsoft.com/office/powerpoint/2010/main" val="35792525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解析.eps" descr="id:2147490109;FounderCES"/>
          <p:cNvPicPr/>
          <p:nvPr/>
        </p:nvPicPr>
        <p:blipFill>
          <a:blip r:embed="rId2"/>
          <a:stretch>
            <a:fillRect/>
          </a:stretch>
        </p:blipFill>
        <p:spPr>
          <a:xfrm>
            <a:off x="478582" y="1903545"/>
            <a:ext cx="807720" cy="287655"/>
          </a:xfrm>
          <a:prstGeom prst="rect">
            <a:avLst/>
          </a:prstGeom>
        </p:spPr>
      </p:pic>
      <p:sp>
        <p:nvSpPr>
          <p:cNvPr id="2" name="内容占位符 1"/>
          <p:cNvSpPr>
            <a:spLocks noGrp="1"/>
          </p:cNvSpPr>
          <p:nvPr>
            <p:ph idx="1"/>
          </p:nvPr>
        </p:nvSpPr>
        <p:spPr>
          <a:xfrm>
            <a:off x="360854" y="1716881"/>
            <a:ext cx="11485848" cy="2792239"/>
          </a:xfrm>
        </p:spPr>
        <p:txBody>
          <a:bodyPr/>
          <a:lstStyle/>
          <a:p>
            <a:pPr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世纪中期的中国太平天国起义、印度民族大起义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世纪后期的中国义和团运动、朝鲜甲午农民战争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可知，这些战争具有反侵略性但没有民主革命色彩，而亚洲的觉醒既体现了民族革命，也体现了民主革命，</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与材料时间不符，排除；亚洲的觉醒是指资产阶级革命，排除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；当时亚洲国家的革命并未实现联合，排除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886107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a:spLocks/>
          </p:cNvSpPr>
          <p:nvPr/>
        </p:nvSpPr>
        <p:spPr bwMode="auto">
          <a:xfrm>
            <a:off x="360854" y="836712"/>
            <a:ext cx="11485848" cy="4454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江苏徐州铜山区期中</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1896</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月，双方在北部重镇阿杜瓦地区进行决战，结果</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欧洲文明国家</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放弃已侵占的领土，并赔款</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1000</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万里拉。西方舆论对此发出惊呼：</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不敢想象，一个文明的欧洲国家的军队会在一名非洲酋长的士兵的手中遭到如此巨大的灾难。</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这一战争（　　）</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得到了国际社会的广泛支持</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打击了帝国主义的侵略势力</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推动了反法西斯战争的胜利</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显示了追求民主的迫切愿望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答案.eps" descr="id:2147490102;FounderCES"/>
          <p:cNvPicPr/>
          <p:nvPr/>
        </p:nvPicPr>
        <p:blipFill>
          <a:blip r:embed="rId2"/>
          <a:stretch>
            <a:fillRect/>
          </a:stretch>
        </p:blipFill>
        <p:spPr>
          <a:xfrm>
            <a:off x="478582" y="5418920"/>
            <a:ext cx="807720" cy="287655"/>
          </a:xfrm>
          <a:prstGeom prst="rect">
            <a:avLst/>
          </a:prstGeom>
        </p:spPr>
      </p:pic>
      <p:sp>
        <p:nvSpPr>
          <p:cNvPr id="5" name="矩形 4"/>
          <p:cNvSpPr/>
          <p:nvPr/>
        </p:nvSpPr>
        <p:spPr>
          <a:xfrm>
            <a:off x="1391805" y="5371156"/>
            <a:ext cx="389850" cy="461665"/>
          </a:xfrm>
          <a:prstGeom prst="rect">
            <a:avLst/>
          </a:prstGeom>
        </p:spPr>
        <p:txBody>
          <a:bodyPr wrap="none">
            <a:spAutoFit/>
          </a:bodyPr>
          <a:lstStyle/>
          <a:p>
            <a:r>
              <a:rPr lang="en-US" altLang="zh-CN" sz="2400" dirty="0">
                <a:solidFill>
                  <a:srgbClr val="000000"/>
                </a:solidFill>
              </a:rPr>
              <a:t>B</a:t>
            </a:r>
            <a:endParaRPr lang="zh-CN" altLang="en-US" dirty="0"/>
          </a:p>
        </p:txBody>
      </p:sp>
      <p:pic>
        <p:nvPicPr>
          <p:cNvPr id="6" name="24典例3.eps" descr="id:2147492203;FounderCES"/>
          <p:cNvPicPr/>
          <p:nvPr/>
        </p:nvPicPr>
        <p:blipFill>
          <a:blip r:embed="rId3"/>
          <a:stretch>
            <a:fillRect/>
          </a:stretch>
        </p:blipFill>
        <p:spPr>
          <a:xfrm>
            <a:off x="469765" y="1016640"/>
            <a:ext cx="1116965" cy="359410"/>
          </a:xfrm>
          <a:prstGeom prst="rect">
            <a:avLst/>
          </a:prstGeom>
        </p:spPr>
      </p:pic>
    </p:spTree>
    <p:extLst>
      <p:ext uri="{BB962C8B-B14F-4D97-AF65-F5344CB8AC3E}">
        <p14:creationId xmlns:p14="http://schemas.microsoft.com/office/powerpoint/2010/main" val="1802729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74790"/>
            <a:ext cx="11485848" cy="2862322"/>
          </a:xfrm>
        </p:spPr>
        <p:txBody>
          <a:bodyPr/>
          <a:lstStyle/>
          <a:p>
            <a:pPr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双方在北部重镇阿杜瓦地区进行决战，结果</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欧洲文明国家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放弃已侵占的领土，并赔款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万里拉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并结合所学知识可知，意大利</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1894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年入侵埃塞俄比亚，试图建立殖民帝国，阿杜瓦战役中埃军歼灭意军</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万人，迫使意大利签署《亚的斯亚贝巴条约》，承认埃塞俄比亚独立并赔款，成为非洲唯一保持独立的国家，鼓舞了全球反殖民斗争。故选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0109;FounderCES"/>
          <p:cNvPicPr/>
          <p:nvPr/>
        </p:nvPicPr>
        <p:blipFill>
          <a:blip r:embed="rId2"/>
          <a:stretch>
            <a:fillRect/>
          </a:stretch>
        </p:blipFill>
        <p:spPr>
          <a:xfrm>
            <a:off x="478582" y="1785334"/>
            <a:ext cx="807720" cy="287655"/>
          </a:xfrm>
          <a:prstGeom prst="rect">
            <a:avLst/>
          </a:prstGeom>
        </p:spPr>
      </p:pic>
    </p:spTree>
    <p:extLst>
      <p:ext uri="{BB962C8B-B14F-4D97-AF65-F5344CB8AC3E}">
        <p14:creationId xmlns:p14="http://schemas.microsoft.com/office/powerpoint/2010/main" val="20861196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256728"/>
            <a:ext cx="11485848" cy="5334281"/>
          </a:xfrm>
        </p:spPr>
        <p:txBody>
          <a:bodyPr/>
          <a:lstStyle/>
          <a:p>
            <a:pPr hangingPunct="0">
              <a:spcAft>
                <a:spcPts val="0"/>
              </a:spcAft>
              <a:tabLst>
                <a:tab pos="630555" algn="l"/>
              </a:tabLst>
            </a:pPr>
            <a:r>
              <a:rPr lang="en-US" altLang="zh-CN" sz="2300"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300"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亚非拉</a:t>
            </a:r>
            <a:r>
              <a:rPr lang="zh-CN" altLang="zh-CN" sz="2300"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民族独立运动的思想渊源</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史料一</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如同玻利瓦尔及其领导的政府一样</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所有拉美新独立的国家都受启蒙运动的理性主义的影响</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大多数新政府都是按照美国和法国大革命的共和模式建立起来的。除拉普拉塔地区的领导人以外</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几乎所有的革命领导人都迅速制定一部以</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社会契约论</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为基础的宪法</a:t>
            </a:r>
            <a:r>
              <a:rPr lang="en-US" altLang="zh-CN" sz="2300"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几乎所有的宪法都谋求通过三权分立和使行政部门比立法机构相对软弱的办法来保护这些权利。</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1810</a:t>
            </a:r>
            <a:r>
              <a:rPr lang="en-US" altLang="zh-CN" sz="2300"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1820</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卢梭的</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人民主权说</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社会平等说</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社会契约论</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对拉美新独立国家产生了巨大影响</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1820</a:t>
            </a:r>
            <a:r>
              <a:rPr lang="en-US" altLang="zh-CN" sz="2300"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1860</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年影响较大的启蒙思想家是孟德斯鸠。孟德斯鸠的三权分立、君主立宪主张对玻利瓦尔等拉美新独立国家领导人产生了重要影响。</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a:r>
              <a:rPr lang="en-US" altLang="zh-CN" sz="2300" b="1" dirty="0">
                <a:solidFill>
                  <a:srgbClr val="000000"/>
                </a:solidFill>
                <a:latin typeface="仿宋" panose="02010609060101010101" pitchFamily="49"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摘编自《拉丁美洲文明》</a:t>
            </a:r>
            <a:endParaRPr lang="zh-CN" altLang="en-US" sz="2300" dirty="0"/>
          </a:p>
        </p:txBody>
      </p:sp>
      <p:pic>
        <p:nvPicPr>
          <p:cNvPr id="3" name="24情境史料通.eps" descr="id:2147490151;FounderCES"/>
          <p:cNvPicPr/>
          <p:nvPr/>
        </p:nvPicPr>
        <p:blipFill>
          <a:blip r:embed="rId2"/>
          <a:stretch>
            <a:fillRect/>
          </a:stretch>
        </p:blipFill>
        <p:spPr>
          <a:xfrm>
            <a:off x="2638822" y="692696"/>
            <a:ext cx="7341235" cy="575945"/>
          </a:xfrm>
          <a:prstGeom prst="rect">
            <a:avLst/>
          </a:prstGeom>
        </p:spPr>
      </p:pic>
      <p:pic>
        <p:nvPicPr>
          <p:cNvPr id="5" name="情境.eps" descr="id:2147490158;FounderCES"/>
          <p:cNvPicPr/>
          <p:nvPr/>
        </p:nvPicPr>
        <p:blipFill>
          <a:blip r:embed="rId3"/>
          <a:stretch>
            <a:fillRect/>
          </a:stretch>
        </p:blipFill>
        <p:spPr>
          <a:xfrm>
            <a:off x="478582" y="1455486"/>
            <a:ext cx="844550" cy="359410"/>
          </a:xfrm>
          <a:prstGeom prst="rect">
            <a:avLst/>
          </a:prstGeom>
        </p:spPr>
      </p:pic>
    </p:spTree>
    <p:extLst>
      <p:ext uri="{BB962C8B-B14F-4D97-AF65-F5344CB8AC3E}">
        <p14:creationId xmlns:p14="http://schemas.microsoft.com/office/powerpoint/2010/main" val="90812419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6957"/>
            <a:ext cx="11485848" cy="3900235"/>
          </a:xfrm>
        </p:spPr>
        <p:txBody>
          <a:bodyPr/>
          <a:lstStyle/>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中东地区反帝和反封建的民族民主自觉意识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世纪启蒙运动和立宪运动基础上逐渐产生了民族主义和民主主义思想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世纪新的历史条件下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形成新的政治文化思潮。一批曾经到欧洲特别是到法国求学或接受西方科学技术与思想文化的先进知识分子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出现在早期中东政治舞台上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他们是新文化思潮的代表</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正是由于这些先进知识分子的广泛宣传和深入鼓动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才为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世纪第一个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年中东地区接连爆发的两场资产阶级革命奠定了思想舆论的基础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并为革命播撒下火种。</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1934627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84949"/>
            <a:ext cx="11485848" cy="3900235"/>
          </a:xfrm>
        </p:spPr>
        <p:txBody>
          <a:bodyPr/>
          <a:lstStyle/>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值得注意的是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为了拯救自己的国家、人民及文明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所有的反抗都走同一条路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学习西方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接受西方文明的现代症状</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科学、理性、工业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为此就要推翻旧制度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建立现代民族国家。人们已经意识到民族国家是前提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一切都不会有。于是我们看到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世纪初那些革命和反抗运动都指向这一目标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都试图推翻旧的国家制度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建立新国家。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630555" algn="l"/>
              </a:tabLst>
            </a:pP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摘编自钱乘旦《论辛亥革命在世界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630555" algn="l"/>
              </a:tabLs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历史上的定位》</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5198240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1"/>
          <p:cNvSpPr txBox="1">
            <a:spLocks/>
          </p:cNvSpPr>
          <p:nvPr/>
        </p:nvSpPr>
        <p:spPr bwMode="auto">
          <a:xfrm>
            <a:off x="360854" y="2223448"/>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史料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阐述了在启蒙思想的指导下，拉美民族民主运动兴起，新独立的国家政府组织形式受启蒙思想的影响。史料二分别从民族主义和民主主义思想的产生、先进知识分子思想的转变及其对资产阶级革命的指导作用等角度阐述了启蒙思想和宪政思想对中东地区的影响。史料三阐述了科学技术、启蒙思想、工业文明对中国人民民族意识觉醒的重要影响，进一步体现了辛亥革命推翻君主专制制度、建立亚洲第一个共和国的必然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2273614" y="1671448"/>
            <a:ext cx="957308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63055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通过史料，深刻理解亚非拉民族独立运动的思想渊源。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2273614" y="1124744"/>
            <a:ext cx="9573088" cy="576248"/>
          </a:xfrm>
        </p:spPr>
        <p:txBody>
          <a:bodyPr/>
          <a:lstStyle/>
          <a:p>
            <a:pPr hangingPunct="0">
              <a:spcAft>
                <a:spcPts val="0"/>
              </a:spcAft>
              <a:tabLst>
                <a:tab pos="63055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时空观念、历史解释</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核心素养.eps" descr="id:2147490165;FounderCES"/>
          <p:cNvPicPr/>
          <p:nvPr/>
        </p:nvPicPr>
        <p:blipFill>
          <a:blip r:embed="rId2"/>
          <a:stretch>
            <a:fillRect/>
          </a:stretch>
        </p:blipFill>
        <p:spPr>
          <a:xfrm>
            <a:off x="1087434" y="1263280"/>
            <a:ext cx="1186180" cy="359410"/>
          </a:xfrm>
          <a:prstGeom prst="rect">
            <a:avLst/>
          </a:prstGeom>
        </p:spPr>
      </p:pic>
      <p:pic>
        <p:nvPicPr>
          <p:cNvPr id="5" name="选材意图.eps" descr="id:2147490172;FounderCES"/>
          <p:cNvPicPr/>
          <p:nvPr/>
        </p:nvPicPr>
        <p:blipFill>
          <a:blip r:embed="rId3"/>
          <a:stretch>
            <a:fillRect/>
          </a:stretch>
        </p:blipFill>
        <p:spPr>
          <a:xfrm>
            <a:off x="1087434" y="1815648"/>
            <a:ext cx="1186180" cy="359410"/>
          </a:xfrm>
          <a:prstGeom prst="rect">
            <a:avLst/>
          </a:prstGeom>
        </p:spPr>
      </p:pic>
      <p:pic>
        <p:nvPicPr>
          <p:cNvPr id="7" name="史料解读.eps" descr="id:2147490179;FounderCES"/>
          <p:cNvPicPr/>
          <p:nvPr/>
        </p:nvPicPr>
        <p:blipFill>
          <a:blip r:embed="rId4"/>
          <a:stretch>
            <a:fillRect/>
          </a:stretch>
        </p:blipFill>
        <p:spPr>
          <a:xfrm>
            <a:off x="1080570" y="2367464"/>
            <a:ext cx="1186180" cy="359410"/>
          </a:xfrm>
          <a:prstGeom prst="rect">
            <a:avLst/>
          </a:prstGeom>
        </p:spPr>
      </p:pic>
    </p:spTree>
    <p:extLst>
      <p:ext uri="{BB962C8B-B14F-4D97-AF65-F5344CB8AC3E}">
        <p14:creationId xmlns:p14="http://schemas.microsoft.com/office/powerpoint/2010/main" val="40461919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50915"/>
            <a:ext cx="11485848" cy="3346237"/>
          </a:xfrm>
        </p:spPr>
        <p:txBody>
          <a:bodyPr/>
          <a:lstStyle/>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）概况</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序幕：</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1804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海地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的独立，拉开了拉丁美洲民族独立运动的序幕。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1822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年，巴西摆脱葡萄牙的统治获得了独立。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在玻利瓦尔和圣马丁等人领导下，经过多年征战，西属拉丁美洲殖民地于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1826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年基本实现了独立。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464339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拉美民族民主运动的发展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）原因：拉美人民面临着继续民族民主革命的艰巨任务。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各国独立后，普遍实行</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军事独裁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统治，政治经济发展停滞不前。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英</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等国加紧了对拉丁美洲的经济侵略和政治渗透。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巴西：</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1889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年废除君主制，建立</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共和国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墨西哥：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1910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年爆发资产阶级革命，</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1917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年颁布资产阶级宪法。宪法一定程度上反映了革命的成果，体现了</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资产阶级民主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原则，为墨西哥人民进一步争取民主和进步奠定了基础。</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018841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38947"/>
            <a:ext cx="11485848" cy="3346237"/>
          </a:xfrm>
          <a:solidFill>
            <a:srgbClr val="E3F2E7"/>
          </a:solidFill>
        </p:spPr>
        <p:txBody>
          <a:bodyPr/>
          <a:lstStyle/>
          <a:p>
            <a:pPr algn="ct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拉丁美洲独立运动胜利的原因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战争的正义性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得到拉丁美洲人民长期坚定的支持。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有利的国际条件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美国独立战争胜利的鼓舞和法国大革命对西班牙、葡萄牙封建势力的扫荡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客观上支持了拉丁美洲独立运动。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玻利瓦尔和圣马丁等人的正确领导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有统一的指挥力量。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拉美各国人民能联合起来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协同作战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南北夹击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共同打击殖民者。</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拓展延伸.eps" descr="id:2147492097;FounderCES"/>
          <p:cNvPicPr/>
          <p:nvPr/>
        </p:nvPicPr>
        <p:blipFill>
          <a:blip r:embed="rId2"/>
          <a:stretch>
            <a:fillRect/>
          </a:stretch>
        </p:blipFill>
        <p:spPr>
          <a:xfrm>
            <a:off x="550590" y="1901547"/>
            <a:ext cx="1815465" cy="359410"/>
          </a:xfrm>
          <a:prstGeom prst="rect">
            <a:avLst/>
          </a:prstGeom>
        </p:spPr>
      </p:pic>
    </p:spTree>
    <p:extLst>
      <p:ext uri="{BB962C8B-B14F-4D97-AF65-F5344CB8AC3E}">
        <p14:creationId xmlns:p14="http://schemas.microsoft.com/office/powerpoint/2010/main" val="18231223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24848"/>
            <a:ext cx="11485848" cy="3416320"/>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亚洲</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的觉醒</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背景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）政治：帝国主义的侵略加深了亚洲各国的民族危机。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）经济：亚洲国家的封建经济进一步解体，</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民族资本主义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得到一定发展。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）思想：亚洲国家的民族忧患意识和民主改革意识觉醒。</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性质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：反帝反封建的民族民主运动。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2.eps" descr="id:2147490051;FounderCES"/>
          <p:cNvPicPr/>
          <p:nvPr/>
        </p:nvPicPr>
        <p:blipFill>
          <a:blip r:embed="rId2"/>
          <a:stretch>
            <a:fillRect/>
          </a:stretch>
        </p:blipFill>
        <p:spPr>
          <a:xfrm>
            <a:off x="478582" y="1668308"/>
            <a:ext cx="1354455" cy="359410"/>
          </a:xfrm>
          <a:prstGeom prst="rect">
            <a:avLst/>
          </a:prstGeom>
        </p:spPr>
      </p:pic>
    </p:spTree>
    <p:extLst>
      <p:ext uri="{BB962C8B-B14F-4D97-AF65-F5344CB8AC3E}">
        <p14:creationId xmlns:p14="http://schemas.microsoft.com/office/powerpoint/2010/main" val="32469802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latinLnBrk="1">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代表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atinLnBrk="1">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）印度民族解放运动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atinLnBrk="1">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1885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年，印度民族资产阶级成立了国民大会党，简称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国大党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，积极要求民族平等和自治。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atinLnBrk="1">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1905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年，印度人民的反英斗争出现新高潮，以</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提拉克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为首的国大党激进派主张联合人民群众的力量，进行一切形式的斗争，推翻殖民统治，实现民族独立。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atinLnBrk="1">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1908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孟买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工人进行政治总罢工，表明印度无产阶级开始登上政治斗争的舞台</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latinLnBrk="1">
              <a:spcAft>
                <a:spcPts val="0"/>
              </a:spcAft>
              <a:tabLst>
                <a:tab pos="63055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）伊朗立宪革命（</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1905</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1911</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atinLnBrk="1">
              <a:spcAft>
                <a:spcPts val="0"/>
              </a:spcAft>
              <a:tabLst>
                <a:tab pos="630555"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成果：制定了伊朗历史上第一部资产阶级性质的宪法，规定伊朗为</a:t>
            </a:r>
            <a:r>
              <a:rPr lang="zh-CN" altLang="zh-CN" b="1"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君主立宪</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atinLnBrk="1">
              <a:spcAft>
                <a:spcPts val="0"/>
              </a:spcAft>
              <a:tabLst>
                <a:tab pos="630555"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结果：打击了封建主义和外国势力，传播了民族民主革命思想。</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236148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3346237"/>
          </a:xfrm>
        </p:spPr>
        <p:txBody>
          <a:bodyPr/>
          <a:lstStyle/>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）中国辛亥革命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推翻了清王朝统治，结束了统治中国两千多年的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君主专制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制度，建立了亚洲第一个共和国。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拉开了中国完全意义上的近代民族民主革命的序幕。它打开了中国进步潮流的闸门，传播了</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民主共和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理念，极大推动了中华民族思想解放，以巨大的震撼力和影响力推动了中国社会变革。</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615548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18806"/>
            <a:ext cx="11485848" cy="2862322"/>
          </a:xfrm>
          <a:solidFill>
            <a:srgbClr val="E3F2E7"/>
          </a:solidFill>
        </p:spPr>
        <p:txBody>
          <a:bodyPr/>
          <a:lstStyle/>
          <a:p>
            <a:pPr algn="ct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亚洲觉醒的特点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它是资产阶级民族民主运动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尤其是资产阶级革命。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在斗争中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新兴的民族资产阶级纷纷建立了本阶级的革命团体和政党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提出了自己的斗争纲领。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dirty="0" smtClean="0">
                <a:solidFill>
                  <a:srgbClr val="000000"/>
                </a:solidFill>
                <a:latin typeface="Times New Roman" panose="02020603050405020304" pitchFamily="18" charset="0"/>
                <a:ea typeface="宋体" panose="02010600030101010101" pitchFamily="2" charset="-122"/>
              </a:rPr>
              <a:t>3</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亚洲觉醒时期出现了被压迫民族在争取民族独立斗争中互相声援和支持的新现象。</a:t>
            </a:r>
            <a:endParaRPr lang="zh-CN" altLang="en-US" dirty="0"/>
          </a:p>
        </p:txBody>
      </p:sp>
      <p:pic>
        <p:nvPicPr>
          <p:cNvPr id="3" name="24特别提醒.eps" descr="id:2147492111;FounderCES"/>
          <p:cNvPicPr/>
          <p:nvPr/>
        </p:nvPicPr>
        <p:blipFill>
          <a:blip r:embed="rId2"/>
          <a:stretch>
            <a:fillRect/>
          </a:stretch>
        </p:blipFill>
        <p:spPr>
          <a:xfrm>
            <a:off x="550590" y="1881406"/>
            <a:ext cx="1570355" cy="344170"/>
          </a:xfrm>
          <a:prstGeom prst="rect">
            <a:avLst/>
          </a:prstGeom>
        </p:spPr>
      </p:pic>
    </p:spTree>
    <p:extLst>
      <p:ext uri="{BB962C8B-B14F-4D97-AF65-F5344CB8AC3E}">
        <p14:creationId xmlns:p14="http://schemas.microsoft.com/office/powerpoint/2010/main" val="3940743060"/>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1473</TotalTime>
  <Words>2018</Words>
  <Application>Microsoft Office PowerPoint</Application>
  <PresentationFormat>自定义</PresentationFormat>
  <Paragraphs>128</Paragraphs>
  <Slides>26</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26</vt:i4>
      </vt:variant>
    </vt:vector>
  </HeadingPairs>
  <TitlesOfParts>
    <vt:vector size="35"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User</cp:lastModifiedBy>
  <cp:revision>444</cp:revision>
  <dcterms:created xsi:type="dcterms:W3CDTF">2020-11-06T05:24:00Z</dcterms:created>
  <dcterms:modified xsi:type="dcterms:W3CDTF">2025-10-11T08:41:09Z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